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6" r:id="rId2"/>
    <p:sldId id="257" r:id="rId3"/>
    <p:sldId id="258" r:id="rId4"/>
    <p:sldId id="259" r:id="rId5"/>
    <p:sldId id="260" r:id="rId6"/>
    <p:sldId id="261" r:id="rId7"/>
    <p:sldId id="267" r:id="rId8"/>
    <p:sldId id="274" r:id="rId9"/>
    <p:sldId id="275" r:id="rId10"/>
    <p:sldId id="276" r:id="rId11"/>
    <p:sldId id="277" r:id="rId12"/>
    <p:sldId id="282" r:id="rId13"/>
    <p:sldId id="283" r:id="rId14"/>
    <p:sldId id="285" r:id="rId15"/>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F9581E25-6564-43A9-9A5D-869E7E5F7051}" type="datetimeFigureOut">
              <a:rPr lang="es-MX" smtClean="0"/>
              <a:t>23/09/2019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7C36FFF-4F99-4928-8720-FEE61F5AFD05}" type="slidenum">
              <a:rPr lang="es-MX" smtClean="0"/>
              <a:t>‹Nº›</a:t>
            </a:fld>
            <a:endParaRPr lang="es-MX"/>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F9581E25-6564-43A9-9A5D-869E7E5F7051}" type="datetimeFigureOut">
              <a:rPr lang="es-MX" smtClean="0"/>
              <a:t>23/09/2019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7C36FFF-4F99-4928-8720-FEE61F5AFD05}" type="slidenum">
              <a:rPr lang="es-MX" smtClean="0"/>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F9581E25-6564-43A9-9A5D-869E7E5F7051}" type="datetimeFigureOut">
              <a:rPr lang="es-MX" smtClean="0"/>
              <a:t>23/09/2019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7C36FFF-4F99-4928-8720-FEE61F5AFD05}" type="slidenum">
              <a:rPr lang="es-MX" smtClean="0"/>
              <a:t>‹Nº›</a:t>
            </a:fld>
            <a:endParaRPr lang="es-MX"/>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F9581E25-6564-43A9-9A5D-869E7E5F7051}" type="datetimeFigureOut">
              <a:rPr lang="es-MX" smtClean="0"/>
              <a:t>23/09/2019</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97C36FFF-4F99-4928-8720-FEE61F5AFD05}" type="slidenum">
              <a:rPr lang="es-MX" smtClean="0"/>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F9581E25-6564-43A9-9A5D-869E7E5F7051}" type="datetimeFigureOut">
              <a:rPr lang="es-MX" smtClean="0"/>
              <a:t>23/09/2019</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97C36FFF-4F99-4928-8720-FEE61F5AFD05}" type="slidenum">
              <a:rPr lang="es-MX" smtClean="0"/>
              <a:t>‹Nº›</a:t>
            </a:fld>
            <a:endParaRPr lang="es-MX"/>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F9581E25-6564-43A9-9A5D-869E7E5F7051}" type="datetimeFigureOut">
              <a:rPr lang="es-MX" smtClean="0"/>
              <a:t>23/09/2019</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97C36FFF-4F99-4928-8720-FEE61F5AFD05}" type="slidenum">
              <a:rPr lang="es-MX" smtClean="0"/>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581E25-6564-43A9-9A5D-869E7E5F7051}" type="datetimeFigureOut">
              <a:rPr lang="es-MX" smtClean="0"/>
              <a:t>23/09/2019</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97C36FFF-4F99-4928-8720-FEE61F5AFD05}" type="slidenum">
              <a:rPr lang="es-MX" smtClean="0"/>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F9581E25-6564-43A9-9A5D-869E7E5F7051}" type="datetimeFigureOut">
              <a:rPr lang="es-MX" smtClean="0"/>
              <a:t>23/09/2019</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97C36FFF-4F99-4928-8720-FEE61F5AFD05}" type="slidenum">
              <a:rPr lang="es-MX" smtClean="0"/>
              <a:t>‹Nº›</a:t>
            </a:fld>
            <a:endParaRPr lang="es-MX"/>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F9581E25-6564-43A9-9A5D-869E7E5F7051}" type="datetimeFigureOut">
              <a:rPr lang="es-MX" smtClean="0"/>
              <a:t>23/09/2019</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97C36FFF-4F99-4928-8720-FEE61F5AFD05}" type="slidenum">
              <a:rPr lang="es-MX" smtClean="0"/>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F9581E25-6564-43A9-9A5D-869E7E5F7051}" type="datetimeFigureOut">
              <a:rPr lang="es-MX" smtClean="0"/>
              <a:t>23/09/2019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7C36FFF-4F99-4928-8720-FEE61F5AFD05}" type="slidenum">
              <a:rPr lang="es-MX" smtClean="0"/>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9581E25-6564-43A9-9A5D-869E7E5F7051}" type="datetimeFigureOut">
              <a:rPr lang="es-MX" smtClean="0"/>
              <a:t>23/09/2019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7C36FFF-4F99-4928-8720-FEE61F5AFD05}" type="slidenum">
              <a:rPr lang="es-MX" smtClean="0"/>
              <a:t>‹Nº›</a:t>
            </a:fld>
            <a:endParaRPr lang="es-MX"/>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ítulo y text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p:cNvSpPr>
            <a:spLocks noGrp="1"/>
          </p:cNvSpPr>
          <p:nvPr>
            <p:ph type="body"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F9581E25-6564-43A9-9A5D-869E7E5F7051}" type="datetimeFigureOut">
              <a:rPr lang="es-MX" smtClean="0"/>
              <a:t>23/09/2019</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97C36FFF-4F99-4928-8720-FEE61F5AFD05}" type="slidenum">
              <a:rPr lang="es-MX" smtClean="0"/>
              <a:t>‹Nº›</a:t>
            </a:fld>
            <a:endParaRPr lang="es-MX"/>
          </a:p>
        </p:txBody>
      </p:sp>
    </p:spTree>
    <p:extLst>
      <p:ext uri="{BB962C8B-B14F-4D97-AF65-F5344CB8AC3E}">
        <p14:creationId xmlns:p14="http://schemas.microsoft.com/office/powerpoint/2010/main" val="1657938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F9581E25-6564-43A9-9A5D-869E7E5F7051}" type="datetimeFigureOut">
              <a:rPr lang="es-MX" smtClean="0"/>
              <a:t>23/09/2019</a:t>
            </a:fld>
            <a:endParaRPr lang="es-MX"/>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s-MX"/>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97C36FFF-4F99-4928-8720-FEE61F5AFD05}" type="slidenum">
              <a:rPr lang="es-MX" smtClean="0"/>
              <a:t>‹Nº›</a:t>
            </a:fld>
            <a:endParaRPr lang="es-MX"/>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2.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438756" y="2494522"/>
            <a:ext cx="4248472" cy="1080120"/>
          </a:xfrm>
        </p:spPr>
        <p:txBody>
          <a:bodyPr/>
          <a:lstStyle/>
          <a:p>
            <a:pPr marR="0" algn="ctr" rtl="0"/>
            <a:r>
              <a:rPr lang="es-MX" b="0" i="0" u="none" strike="noStrike" baseline="0" dirty="0" smtClean="0">
                <a:latin typeface="Calibri"/>
              </a:rPr>
              <a:t>AUTOESTIMA</a:t>
            </a:r>
            <a:endParaRPr lang="es-MX" b="0" i="0" u="none" strike="noStrike" baseline="0" dirty="0" smtClean="0">
              <a:latin typeface="Times New Roman"/>
            </a:endParaRPr>
          </a:p>
        </p:txBody>
      </p:sp>
      <p:sp>
        <p:nvSpPr>
          <p:cNvPr id="4" name="3 CuadroTexto"/>
          <p:cNvSpPr txBox="1"/>
          <p:nvPr/>
        </p:nvSpPr>
        <p:spPr>
          <a:xfrm>
            <a:off x="1835696" y="548680"/>
            <a:ext cx="5472608" cy="830997"/>
          </a:xfrm>
          <a:prstGeom prst="rect">
            <a:avLst/>
          </a:prstGeom>
          <a:noFill/>
        </p:spPr>
        <p:txBody>
          <a:bodyPr wrap="square" rtlCol="0">
            <a:spAutoFit/>
          </a:bodyPr>
          <a:lstStyle/>
          <a:p>
            <a:pPr algn="ctr"/>
            <a:r>
              <a:rPr lang="es-MX" sz="2400" dirty="0" smtClean="0">
                <a:latin typeface="Aharoni" pitchFamily="2" charset="-79"/>
                <a:cs typeface="Aharoni" pitchFamily="2" charset="-79"/>
              </a:rPr>
              <a:t>UNIVERSIDAD AUTÓNOMA DE NUEVO LEÓN</a:t>
            </a:r>
            <a:endParaRPr lang="es-MX" sz="2400" dirty="0">
              <a:latin typeface="Aharoni" pitchFamily="2" charset="-79"/>
              <a:cs typeface="Aharoni" pitchFamily="2" charset="-79"/>
            </a:endParaRPr>
          </a:p>
        </p:txBody>
      </p:sp>
      <p:sp>
        <p:nvSpPr>
          <p:cNvPr id="5" name="4 CuadroTexto"/>
          <p:cNvSpPr txBox="1"/>
          <p:nvPr/>
        </p:nvSpPr>
        <p:spPr>
          <a:xfrm>
            <a:off x="2139961" y="1412469"/>
            <a:ext cx="4896544" cy="523220"/>
          </a:xfrm>
          <a:prstGeom prst="rect">
            <a:avLst/>
          </a:prstGeom>
          <a:noFill/>
        </p:spPr>
        <p:txBody>
          <a:bodyPr wrap="square" rtlCol="0">
            <a:spAutoFit/>
          </a:bodyPr>
          <a:lstStyle/>
          <a:p>
            <a:pPr algn="ctr"/>
            <a:r>
              <a:rPr lang="es-MX" sz="2800" dirty="0" smtClean="0">
                <a:latin typeface="Century Gothic" pitchFamily="34" charset="0"/>
              </a:rPr>
              <a:t>Facultad de Psicología</a:t>
            </a:r>
            <a:endParaRPr lang="es-MX" sz="2800" dirty="0">
              <a:latin typeface="Century Gothic" pitchFamily="34" charset="0"/>
            </a:endParaRPr>
          </a:p>
        </p:txBody>
      </p:sp>
      <p:sp>
        <p:nvSpPr>
          <p:cNvPr id="6" name="5 CuadroTexto"/>
          <p:cNvSpPr txBox="1"/>
          <p:nvPr/>
        </p:nvSpPr>
        <p:spPr>
          <a:xfrm>
            <a:off x="1727684" y="2299837"/>
            <a:ext cx="5688632" cy="369332"/>
          </a:xfrm>
          <a:prstGeom prst="rect">
            <a:avLst/>
          </a:prstGeom>
          <a:noFill/>
        </p:spPr>
        <p:txBody>
          <a:bodyPr wrap="square" rtlCol="0">
            <a:spAutoFit/>
          </a:bodyPr>
          <a:lstStyle/>
          <a:p>
            <a:pPr algn="ctr"/>
            <a:r>
              <a:rPr lang="es-MX" dirty="0" smtClean="0"/>
              <a:t>Aplicación de las Tecnologías de la Información</a:t>
            </a:r>
            <a:endParaRPr lang="es-MX" dirty="0"/>
          </a:p>
        </p:txBody>
      </p:sp>
      <p:sp>
        <p:nvSpPr>
          <p:cNvPr id="7" name="6 CuadroTexto"/>
          <p:cNvSpPr txBox="1"/>
          <p:nvPr/>
        </p:nvSpPr>
        <p:spPr>
          <a:xfrm>
            <a:off x="5292080" y="6267788"/>
            <a:ext cx="5328592" cy="369332"/>
          </a:xfrm>
          <a:prstGeom prst="rect">
            <a:avLst/>
          </a:prstGeom>
          <a:noFill/>
        </p:spPr>
        <p:txBody>
          <a:bodyPr wrap="square" rtlCol="0">
            <a:spAutoFit/>
          </a:bodyPr>
          <a:lstStyle/>
          <a:p>
            <a:r>
              <a:rPr lang="es-MX" dirty="0" smtClean="0"/>
              <a:t>Devany Michelle de la Rosa Duarte</a:t>
            </a:r>
            <a:endParaRPr lang="es-MX" dirty="0"/>
          </a:p>
        </p:txBody>
      </p:sp>
      <p:sp>
        <p:nvSpPr>
          <p:cNvPr id="8" name="7 CuadroTexto"/>
          <p:cNvSpPr txBox="1"/>
          <p:nvPr/>
        </p:nvSpPr>
        <p:spPr>
          <a:xfrm>
            <a:off x="95226" y="6267788"/>
            <a:ext cx="2520280" cy="369332"/>
          </a:xfrm>
          <a:prstGeom prst="rect">
            <a:avLst/>
          </a:prstGeom>
          <a:noFill/>
        </p:spPr>
        <p:txBody>
          <a:bodyPr wrap="square" rtlCol="0">
            <a:spAutoFit/>
          </a:bodyPr>
          <a:lstStyle/>
          <a:p>
            <a:r>
              <a:rPr lang="es-MX" dirty="0" smtClean="0"/>
              <a:t>ACTIVIDAD 2_3</a:t>
            </a:r>
            <a:endParaRPr lang="es-MX" dirty="0"/>
          </a:p>
        </p:txBody>
      </p:sp>
      <p:pic>
        <p:nvPicPr>
          <p:cNvPr id="9" name="8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2415" y="483183"/>
            <a:ext cx="2247922" cy="1452503"/>
          </a:xfrm>
          <a:prstGeom prst="rect">
            <a:avLst/>
          </a:prstGeom>
        </p:spPr>
      </p:pic>
      <p:pic>
        <p:nvPicPr>
          <p:cNvPr id="10" name="9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631" y="483183"/>
            <a:ext cx="2587875" cy="1292568"/>
          </a:xfrm>
          <a:prstGeom prst="rect">
            <a:avLst/>
          </a:prstGeom>
        </p:spPr>
      </p:pic>
      <p:pic>
        <p:nvPicPr>
          <p:cNvPr id="1026" name="Picture 2" descr="Resultado de imagen para amor propi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4989" y="3573016"/>
            <a:ext cx="4266487" cy="2372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69284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marR="0" rtl="0"/>
            <a:r>
              <a:rPr lang="es-MX" b="0" i="1" u="none" strike="noStrike" baseline="0" smtClean="0">
                <a:solidFill>
                  <a:srgbClr val="000000"/>
                </a:solidFill>
                <a:latin typeface="Cambria"/>
              </a:rPr>
              <a:t>Introducción.</a:t>
            </a:r>
          </a:p>
        </p:txBody>
      </p:sp>
      <p:sp>
        <p:nvSpPr>
          <p:cNvPr id="3" name="2 Marcador de texto"/>
          <p:cNvSpPr>
            <a:spLocks noGrp="1"/>
          </p:cNvSpPr>
          <p:nvPr>
            <p:ph type="body" idx="1"/>
          </p:nvPr>
        </p:nvSpPr>
        <p:spPr>
          <a:xfrm>
            <a:off x="457200" y="1600200"/>
            <a:ext cx="8229600" cy="2116832"/>
          </a:xfrm>
        </p:spPr>
        <p:txBody>
          <a:bodyPr/>
          <a:lstStyle/>
          <a:p>
            <a:pPr marR="0" lvl="0" rtl="0"/>
            <a:r>
              <a:rPr lang="es-MX" dirty="0">
                <a:solidFill>
                  <a:srgbClr val="000000"/>
                </a:solidFill>
                <a:latin typeface="Arial"/>
              </a:rPr>
              <a:t>S</a:t>
            </a:r>
            <a:r>
              <a:rPr lang="es-MX" b="0" i="0" u="none" strike="noStrike" baseline="0" dirty="0" smtClean="0">
                <a:solidFill>
                  <a:srgbClr val="000000"/>
                </a:solidFill>
                <a:latin typeface="Arial"/>
              </a:rPr>
              <a:t>e </a:t>
            </a:r>
            <a:r>
              <a:rPr lang="es-MX" b="0" i="0" u="none" strike="noStrike" baseline="0" dirty="0" smtClean="0">
                <a:solidFill>
                  <a:srgbClr val="000000"/>
                </a:solidFill>
                <a:latin typeface="Arial"/>
              </a:rPr>
              <a:t>refiere a la necesidad de respeto y confianza en sí mismo. Satisfacer esta necesidad  hace que las personas se vuelvan más seguras de sí mismas. El no poder tener reconocimiento, puede llevar a sentirse inferior o un </a:t>
            </a:r>
            <a:r>
              <a:rPr lang="es-MX" b="0" i="0" u="none" strike="noStrike" baseline="0" dirty="0" smtClean="0">
                <a:solidFill>
                  <a:srgbClr val="000000"/>
                </a:solidFill>
                <a:latin typeface="Arial"/>
              </a:rPr>
              <a:t>fracasado. </a:t>
            </a:r>
            <a:endParaRPr lang="es-MX" b="0" i="0" u="none" strike="noStrike" baseline="0" dirty="0" smtClean="0">
              <a:solidFill>
                <a:srgbClr val="000000"/>
              </a:solidFill>
              <a:latin typeface="Arial"/>
            </a:endParaRPr>
          </a:p>
        </p:txBody>
      </p:sp>
      <p:pic>
        <p:nvPicPr>
          <p:cNvPr id="2050" name="Picture 2" descr="Resultado de imagen para respe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6379" y="3789040"/>
            <a:ext cx="3554777" cy="232837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n relaciona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3749461"/>
            <a:ext cx="3554777" cy="23679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3605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marR="0" rtl="0"/>
            <a:r>
              <a:rPr lang="es-MX" b="0" i="1" u="none" strike="noStrike" baseline="0" smtClean="0">
                <a:solidFill>
                  <a:srgbClr val="000000"/>
                </a:solidFill>
                <a:latin typeface="Cambria"/>
              </a:rPr>
              <a:t>Introducción.</a:t>
            </a:r>
          </a:p>
        </p:txBody>
      </p:sp>
      <p:sp>
        <p:nvSpPr>
          <p:cNvPr id="3" name="2 Marcador de texto"/>
          <p:cNvSpPr>
            <a:spLocks noGrp="1"/>
          </p:cNvSpPr>
          <p:nvPr>
            <p:ph type="body" idx="1"/>
          </p:nvPr>
        </p:nvSpPr>
        <p:spPr>
          <a:xfrm>
            <a:off x="457200" y="1600200"/>
            <a:ext cx="8229600" cy="2116832"/>
          </a:xfrm>
        </p:spPr>
        <p:txBody>
          <a:bodyPr/>
          <a:lstStyle/>
          <a:p>
            <a:pPr marR="0" lvl="0" rtl="0"/>
            <a:r>
              <a:rPr lang="es-MX" b="0" i="0" u="none" strike="noStrike" baseline="0" dirty="0" smtClean="0">
                <a:solidFill>
                  <a:srgbClr val="000000"/>
                </a:solidFill>
                <a:latin typeface="Arial"/>
              </a:rPr>
              <a:t>La autoestima es entonces el aprecio o consideración que cada individuo hace sobre su propia persona. La autoestima nos revela si un individuo está conforme con su propia forma de ser, o si presenta algún pensamiento (o sentimiento) negativo hacia sí mismo. </a:t>
            </a:r>
          </a:p>
        </p:txBody>
      </p:sp>
      <p:pic>
        <p:nvPicPr>
          <p:cNvPr id="3080" name="Picture 8" descr="Resultado de imagen para niÃ±as 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3573016"/>
            <a:ext cx="4032448" cy="29290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2550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marR="0" rtl="0"/>
            <a:r>
              <a:rPr lang="es-MX" b="0" i="1" u="none" strike="noStrike" baseline="0" smtClean="0">
                <a:solidFill>
                  <a:srgbClr val="000000"/>
                </a:solidFill>
                <a:latin typeface="Cambria"/>
              </a:rPr>
              <a:t>Introducción.</a:t>
            </a:r>
          </a:p>
        </p:txBody>
      </p:sp>
      <p:sp>
        <p:nvSpPr>
          <p:cNvPr id="3" name="2 Marcador de texto"/>
          <p:cNvSpPr>
            <a:spLocks noGrp="1"/>
          </p:cNvSpPr>
          <p:nvPr>
            <p:ph type="body" idx="1"/>
          </p:nvPr>
        </p:nvSpPr>
        <p:spPr/>
        <p:txBody>
          <a:bodyPr/>
          <a:lstStyle/>
          <a:p>
            <a:pPr marR="0" lvl="0" rtl="0"/>
            <a:r>
              <a:rPr lang="es-MX" b="0" i="0" u="none" strike="noStrike" baseline="0" dirty="0" smtClean="0">
                <a:solidFill>
                  <a:srgbClr val="000000"/>
                </a:solidFill>
                <a:latin typeface="Arial"/>
              </a:rPr>
              <a:t>El manejo de la autoestima puede ser un poco complicado ya que se trata de la percepción que tenga cada quien sobre sí mismo, es subjetivo, el proceso de intervención no sería “subir” la autoestima sino mejorar el </a:t>
            </a:r>
            <a:r>
              <a:rPr lang="es-MX" b="0" i="0" u="none" strike="noStrike" baseline="0" dirty="0" err="1" smtClean="0">
                <a:solidFill>
                  <a:srgbClr val="000000"/>
                </a:solidFill>
                <a:latin typeface="Arial"/>
              </a:rPr>
              <a:t>autoconcepto</a:t>
            </a:r>
            <a:r>
              <a:rPr lang="es-MX" b="0" i="0" u="none" strike="noStrike" baseline="0" dirty="0" smtClean="0">
                <a:solidFill>
                  <a:srgbClr val="000000"/>
                </a:solidFill>
                <a:latin typeface="Arial"/>
              </a:rPr>
              <a:t> que tiene la persona de sí.</a:t>
            </a:r>
          </a:p>
          <a:p>
            <a:pPr marR="0" lvl="0" rtl="0"/>
            <a:endParaRPr lang="es-MX" b="0" i="1" u="none" strike="noStrike" baseline="0" dirty="0" smtClean="0">
              <a:solidFill>
                <a:srgbClr val="000000"/>
              </a:solidFill>
              <a:latin typeface="Times New Roman"/>
            </a:endParaRPr>
          </a:p>
          <a:p>
            <a:pPr marR="0" lvl="0" rtl="0"/>
            <a:endParaRPr lang="es-MX" b="0" i="1" u="none" strike="noStrike" baseline="0" dirty="0" smtClean="0">
              <a:solidFill>
                <a:srgbClr val="000000"/>
              </a:solidFill>
              <a:latin typeface="Times New Roman"/>
            </a:endParaRPr>
          </a:p>
          <a:p>
            <a:pPr marR="0" lvl="0" rtl="0"/>
            <a:endParaRPr lang="es-MX" b="0" i="1" u="none" strike="noStrike" baseline="0" dirty="0" smtClean="0">
              <a:solidFill>
                <a:srgbClr val="000000"/>
              </a:solidFill>
              <a:latin typeface="Times New Roman"/>
            </a:endParaRPr>
          </a:p>
          <a:p>
            <a:pPr marR="0" lvl="0" rtl="0"/>
            <a:endParaRPr lang="es-MX" b="0" i="1" u="none" strike="noStrike" baseline="0" dirty="0" smtClean="0">
              <a:solidFill>
                <a:srgbClr val="000000"/>
              </a:solidFill>
              <a:latin typeface="Times New Roman"/>
            </a:endParaRPr>
          </a:p>
        </p:txBody>
      </p:sp>
      <p:pic>
        <p:nvPicPr>
          <p:cNvPr id="4098" name="Picture 2" descr="Resultado de imagen para niÃ±as 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3501008"/>
            <a:ext cx="4536504" cy="29132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61328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marR="0" rtl="0"/>
            <a:r>
              <a:rPr lang="es-MX" b="0" i="1" u="none" strike="noStrike" baseline="0" smtClean="0">
                <a:solidFill>
                  <a:srgbClr val="000000"/>
                </a:solidFill>
                <a:latin typeface="Cambria"/>
              </a:rPr>
              <a:t>Autoestima alta y baja. </a:t>
            </a:r>
            <a:endParaRPr lang="es-MX" b="0" i="1" u="none" strike="noStrike" baseline="0" smtClean="0">
              <a:solidFill>
                <a:srgbClr val="000000"/>
              </a:solidFill>
              <a:latin typeface="Times New Roman"/>
            </a:endParaRPr>
          </a:p>
        </p:txBody>
      </p:sp>
      <p:sp>
        <p:nvSpPr>
          <p:cNvPr id="3" name="2 Marcador de texto"/>
          <p:cNvSpPr>
            <a:spLocks noGrp="1"/>
          </p:cNvSpPr>
          <p:nvPr>
            <p:ph type="body" idx="1"/>
          </p:nvPr>
        </p:nvSpPr>
        <p:spPr/>
        <p:txBody>
          <a:bodyPr/>
          <a:lstStyle/>
          <a:p>
            <a:pPr marR="0" lvl="0" rtl="0"/>
            <a:r>
              <a:rPr lang="es-MX" b="0" i="0" u="none" strike="noStrike" baseline="0" smtClean="0">
                <a:solidFill>
                  <a:srgbClr val="000000"/>
                </a:solidFill>
                <a:latin typeface="Arial"/>
              </a:rPr>
              <a:t>La propia perspectiva que se tiene puede ser o no beneficiosa, pero al no tener una cierta estabilidad en ella puede llegar a los extremos tanto en la autoestima baja como en la alta</a:t>
            </a:r>
          </a:p>
        </p:txBody>
      </p:sp>
      <p:pic>
        <p:nvPicPr>
          <p:cNvPr id="5122" name="Picture 2" descr="Resultado de imagen para alto y bajo 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2708920"/>
            <a:ext cx="6432649" cy="3216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06694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marR="0" rtl="0"/>
            <a:r>
              <a:rPr lang="es-MX" b="1" i="1" u="none" strike="noStrike" baseline="0" dirty="0" smtClean="0">
                <a:solidFill>
                  <a:srgbClr val="808080"/>
                </a:solidFill>
                <a:latin typeface="Cambria"/>
              </a:rPr>
              <a:t>Características de la autoestima baja.</a:t>
            </a:r>
          </a:p>
        </p:txBody>
      </p:sp>
      <p:sp>
        <p:nvSpPr>
          <p:cNvPr id="3" name="2 Marcador de texto"/>
          <p:cNvSpPr>
            <a:spLocks noGrp="1"/>
          </p:cNvSpPr>
          <p:nvPr>
            <p:ph type="body" idx="1"/>
          </p:nvPr>
        </p:nvSpPr>
        <p:spPr/>
        <p:txBody>
          <a:bodyPr/>
          <a:lstStyle/>
          <a:p>
            <a:r>
              <a:rPr lang="es-MX" b="1" dirty="0">
                <a:solidFill>
                  <a:srgbClr val="365F91"/>
                </a:solidFill>
              </a:rPr>
              <a:t>Tienen un sesgo pesimista sobre sí mismos. </a:t>
            </a:r>
            <a:endParaRPr lang="es-MX" b="1" dirty="0" smtClean="0">
              <a:solidFill>
                <a:srgbClr val="365F91"/>
              </a:solidFill>
            </a:endParaRPr>
          </a:p>
          <a:p>
            <a:r>
              <a:rPr lang="es-MX" b="1" dirty="0" smtClean="0">
                <a:solidFill>
                  <a:srgbClr val="365F91"/>
                </a:solidFill>
              </a:rPr>
              <a:t>Creen </a:t>
            </a:r>
            <a:r>
              <a:rPr lang="es-MX" b="1" dirty="0">
                <a:solidFill>
                  <a:srgbClr val="365F91"/>
                </a:solidFill>
              </a:rPr>
              <a:t>que los demás los ven de la manera en que se ven a sí mismos</a:t>
            </a:r>
            <a:r>
              <a:rPr lang="es-MX" b="1" dirty="0" smtClean="0">
                <a:solidFill>
                  <a:srgbClr val="365F91"/>
                </a:solidFill>
              </a:rPr>
              <a:t>.</a:t>
            </a:r>
          </a:p>
          <a:p>
            <a:r>
              <a:rPr lang="es-MX" b="1" dirty="0">
                <a:solidFill>
                  <a:srgbClr val="365F91"/>
                </a:solidFill>
              </a:rPr>
              <a:t>Hacen una búsqueda de validación externa. </a:t>
            </a:r>
            <a:endParaRPr lang="es-MX" b="1" dirty="0" smtClean="0">
              <a:solidFill>
                <a:srgbClr val="365F91"/>
              </a:solidFill>
            </a:endParaRPr>
          </a:p>
          <a:p>
            <a:r>
              <a:rPr lang="es-MX" b="1" dirty="0" smtClean="0">
                <a:solidFill>
                  <a:srgbClr val="365F91"/>
                </a:solidFill>
              </a:rPr>
              <a:t>Son </a:t>
            </a:r>
            <a:r>
              <a:rPr lang="es-MX" b="1" dirty="0">
                <a:solidFill>
                  <a:srgbClr val="365F91"/>
                </a:solidFill>
              </a:rPr>
              <a:t>demandantes en la búsqueda de halagos y son sumamente sensibles. </a:t>
            </a:r>
            <a:endParaRPr lang="es-MX" b="1" dirty="0" smtClean="0">
              <a:solidFill>
                <a:srgbClr val="365F91"/>
              </a:solidFill>
            </a:endParaRPr>
          </a:p>
          <a:p>
            <a:r>
              <a:rPr lang="es-MX" b="1" dirty="0" smtClean="0">
                <a:solidFill>
                  <a:srgbClr val="365F91"/>
                </a:solidFill>
              </a:rPr>
              <a:t>Buscan </a:t>
            </a:r>
            <a:r>
              <a:rPr lang="es-MX" b="1" dirty="0">
                <a:solidFill>
                  <a:srgbClr val="365F91"/>
                </a:solidFill>
              </a:rPr>
              <a:t>reconocimiento que los haga sentir un poco mejor.</a:t>
            </a:r>
            <a:endParaRPr lang="es-MX" dirty="0"/>
          </a:p>
          <a:p>
            <a:endParaRPr lang="es-MX" dirty="0"/>
          </a:p>
        </p:txBody>
      </p:sp>
    </p:spTree>
    <p:extLst>
      <p:ext uri="{BB962C8B-B14F-4D97-AF65-F5344CB8AC3E}">
        <p14:creationId xmlns:p14="http://schemas.microsoft.com/office/powerpoint/2010/main" val="16912948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marR="0" rtl="0"/>
            <a:r>
              <a:rPr lang="es-MX" b="1" i="1" u="none" strike="noStrike" baseline="0" smtClean="0">
                <a:solidFill>
                  <a:srgbClr val="808080"/>
                </a:solidFill>
                <a:latin typeface="Cambria"/>
              </a:rPr>
              <a:t>Características de la autoestima alta </a:t>
            </a:r>
          </a:p>
        </p:txBody>
      </p:sp>
      <p:sp>
        <p:nvSpPr>
          <p:cNvPr id="3" name="2 Marcador de texto"/>
          <p:cNvSpPr>
            <a:spLocks noGrp="1"/>
          </p:cNvSpPr>
          <p:nvPr>
            <p:ph type="body" idx="1"/>
          </p:nvPr>
        </p:nvSpPr>
        <p:spPr/>
        <p:txBody>
          <a:bodyPr/>
          <a:lstStyle/>
          <a:p>
            <a:r>
              <a:rPr lang="es-MX" b="1" dirty="0">
                <a:solidFill>
                  <a:srgbClr val="000000"/>
                </a:solidFill>
              </a:rPr>
              <a:t>Saben qué cosas pueden hacer bien y qué pueden mejorar</a:t>
            </a:r>
            <a:r>
              <a:rPr lang="es-MX" b="1" dirty="0" smtClean="0">
                <a:solidFill>
                  <a:srgbClr val="000000"/>
                </a:solidFill>
              </a:rPr>
              <a:t>.</a:t>
            </a:r>
          </a:p>
          <a:p>
            <a:r>
              <a:rPr lang="es-MX" b="1" dirty="0">
                <a:solidFill>
                  <a:srgbClr val="000000"/>
                </a:solidFill>
              </a:rPr>
              <a:t>Se sienten bien consigo mismas</a:t>
            </a:r>
            <a:r>
              <a:rPr lang="es-MX" b="1" dirty="0" smtClean="0">
                <a:solidFill>
                  <a:srgbClr val="000000"/>
                </a:solidFill>
              </a:rPr>
              <a:t>.</a:t>
            </a:r>
          </a:p>
          <a:p>
            <a:r>
              <a:rPr lang="es-MX" b="1" dirty="0">
                <a:solidFill>
                  <a:srgbClr val="000000"/>
                </a:solidFill>
              </a:rPr>
              <a:t>Expresan su opinión ante los </a:t>
            </a:r>
            <a:r>
              <a:rPr lang="es-MX" b="1" dirty="0" smtClean="0">
                <a:solidFill>
                  <a:srgbClr val="000000"/>
                </a:solidFill>
              </a:rPr>
              <a:t>demás</a:t>
            </a:r>
          </a:p>
          <a:p>
            <a:r>
              <a:rPr lang="es-MX" b="1" dirty="0">
                <a:solidFill>
                  <a:srgbClr val="000000"/>
                </a:solidFill>
              </a:rPr>
              <a:t>No temen hablar con otras </a:t>
            </a:r>
            <a:r>
              <a:rPr lang="es-MX" b="1" dirty="0" smtClean="0">
                <a:solidFill>
                  <a:srgbClr val="000000"/>
                </a:solidFill>
              </a:rPr>
              <a:t>personas</a:t>
            </a:r>
          </a:p>
          <a:p>
            <a:r>
              <a:rPr lang="es-MX" b="1" dirty="0">
                <a:solidFill>
                  <a:srgbClr val="000000"/>
                </a:solidFill>
              </a:rPr>
              <a:t>Participan en las actividades que se desarrollan en su entorno, centro de estudio, de trabajo... </a:t>
            </a:r>
            <a:endParaRPr lang="es-MX" dirty="0"/>
          </a:p>
        </p:txBody>
      </p:sp>
    </p:spTree>
    <p:extLst>
      <p:ext uri="{BB962C8B-B14F-4D97-AF65-F5344CB8AC3E}">
        <p14:creationId xmlns:p14="http://schemas.microsoft.com/office/powerpoint/2010/main" val="1111914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412776"/>
            <a:ext cx="8229600" cy="990600"/>
          </a:xfrm>
        </p:spPr>
        <p:txBody>
          <a:bodyPr>
            <a:noAutofit/>
          </a:bodyPr>
          <a:lstStyle/>
          <a:p>
            <a:r>
              <a:rPr lang="es-MX" sz="2400" b="1" dirty="0">
                <a:solidFill>
                  <a:srgbClr val="000000"/>
                </a:solidFill>
              </a:rPr>
              <a:t>La autoestima alta positiva puede ser muy beneficiosa para el sujeto</a:t>
            </a:r>
            <a:r>
              <a:rPr lang="es-MX" sz="2400" b="1" dirty="0" smtClean="0">
                <a:solidFill>
                  <a:srgbClr val="000000"/>
                </a:solidFill>
              </a:rPr>
              <a:t>, pero </a:t>
            </a:r>
            <a:r>
              <a:rPr lang="es-MX" sz="2400" b="1" dirty="0">
                <a:solidFill>
                  <a:srgbClr val="000000"/>
                </a:solidFill>
              </a:rPr>
              <a:t>también se debe ser consiente de una autoestima alta exagerada, tener una perspectiva de sí mismo demasiado buena puede llegar a convertirse más en rasgos </a:t>
            </a:r>
            <a:r>
              <a:rPr lang="es-MX" sz="2400" b="1" dirty="0" smtClean="0">
                <a:solidFill>
                  <a:srgbClr val="000000"/>
                </a:solidFill>
              </a:rPr>
              <a:t>narcisistas</a:t>
            </a:r>
            <a:endParaRPr lang="es-MX" sz="2400" b="1" i="0" u="none" strike="noStrike" baseline="0" dirty="0" smtClean="0">
              <a:solidFill>
                <a:srgbClr val="000000"/>
              </a:solidFill>
              <a:latin typeface="Arial"/>
            </a:endParaRPr>
          </a:p>
        </p:txBody>
      </p:sp>
      <p:pic>
        <p:nvPicPr>
          <p:cNvPr id="6146" name="Picture 2" descr="Resultado de imagen para narciso mitologia grieg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3455461"/>
            <a:ext cx="4464496" cy="25490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1483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marR="0" rtl="0"/>
            <a:r>
              <a:rPr lang="es-MX" b="0" i="1" u="none" strike="noStrike" baseline="0" dirty="0" smtClean="0">
                <a:solidFill>
                  <a:prstClr val="black"/>
                </a:solidFill>
                <a:latin typeface="Times New Roman"/>
              </a:rPr>
              <a:t>Consecuencias de la baja autoestima en la Salud</a:t>
            </a:r>
          </a:p>
        </p:txBody>
      </p:sp>
      <p:sp>
        <p:nvSpPr>
          <p:cNvPr id="3" name="2 Marcador de texto"/>
          <p:cNvSpPr>
            <a:spLocks noGrp="1"/>
          </p:cNvSpPr>
          <p:nvPr>
            <p:ph type="body" idx="1"/>
          </p:nvPr>
        </p:nvSpPr>
        <p:spPr>
          <a:xfrm>
            <a:off x="467544" y="1844824"/>
            <a:ext cx="8229600" cy="4876800"/>
          </a:xfrm>
        </p:spPr>
        <p:txBody>
          <a:bodyPr>
            <a:normAutofit/>
          </a:bodyPr>
          <a:lstStyle/>
          <a:p>
            <a:pPr marR="0" lvl="0" rtl="0"/>
            <a:r>
              <a:rPr lang="es-MX" b="0" i="0" u="none" strike="noStrike" baseline="0" dirty="0" smtClean="0">
                <a:solidFill>
                  <a:srgbClr val="000000"/>
                </a:solidFill>
                <a:latin typeface="Arial"/>
              </a:rPr>
              <a:t>Una autoestima baja puede traer consigo ciertos desajustes que estarán afectando de manera directa nuestra salud física, entre ellos tenemos</a:t>
            </a:r>
            <a:r>
              <a:rPr lang="es-MX" b="0" i="0" u="none" strike="noStrike" baseline="0" dirty="0" smtClean="0">
                <a:solidFill>
                  <a:srgbClr val="000000"/>
                </a:solidFill>
                <a:latin typeface="Arial"/>
              </a:rPr>
              <a:t>:</a:t>
            </a:r>
          </a:p>
          <a:p>
            <a:pPr marR="0" lvl="0" rtl="0"/>
            <a:endParaRPr lang="es-MX" b="0" i="0" u="none" strike="noStrike" baseline="0" dirty="0" smtClean="0">
              <a:solidFill>
                <a:srgbClr val="000000"/>
              </a:solidFill>
              <a:latin typeface="Arial"/>
            </a:endParaRPr>
          </a:p>
          <a:p>
            <a:pPr marR="0" lvl="0" rtl="0"/>
            <a:r>
              <a:rPr lang="es-MX" b="0" i="1" u="none" strike="noStrike" baseline="0" dirty="0" smtClean="0">
                <a:solidFill>
                  <a:srgbClr val="808080"/>
                </a:solidFill>
                <a:latin typeface="Cambria"/>
              </a:rPr>
              <a:t>Insomnio </a:t>
            </a:r>
            <a:endParaRPr lang="es-MX" b="0" i="1" u="none" strike="noStrike" baseline="0" dirty="0" smtClean="0">
              <a:solidFill>
                <a:srgbClr val="808080"/>
              </a:solidFill>
              <a:latin typeface="Cambria"/>
            </a:endParaRPr>
          </a:p>
          <a:p>
            <a:pPr marR="0" lvl="0" rtl="0"/>
            <a:r>
              <a:rPr lang="es-MX" b="0" i="1" u="none" strike="noStrike" baseline="0" dirty="0" smtClean="0">
                <a:solidFill>
                  <a:srgbClr val="808080"/>
                </a:solidFill>
                <a:latin typeface="Cambria"/>
              </a:rPr>
              <a:t>Hipertensión</a:t>
            </a:r>
          </a:p>
          <a:p>
            <a:pPr marR="0" lvl="0" rtl="0"/>
            <a:r>
              <a:rPr lang="es-MX" b="0" i="1" u="none" strike="noStrike" baseline="0" dirty="0" smtClean="0">
                <a:solidFill>
                  <a:srgbClr val="808080"/>
                </a:solidFill>
                <a:latin typeface="Cambria"/>
              </a:rPr>
              <a:t>Depresión </a:t>
            </a:r>
            <a:endParaRPr lang="es-MX" b="0" i="1" u="none" strike="noStrike" baseline="0" dirty="0" smtClean="0">
              <a:solidFill>
                <a:srgbClr val="808080"/>
              </a:solidFill>
              <a:latin typeface="Cambria"/>
            </a:endParaRPr>
          </a:p>
          <a:p>
            <a:pPr marR="0" lvl="0" rtl="0"/>
            <a:r>
              <a:rPr lang="es-MX" b="0" i="1" u="none" strike="noStrike" baseline="0" dirty="0" smtClean="0">
                <a:solidFill>
                  <a:srgbClr val="808080"/>
                </a:solidFill>
                <a:latin typeface="Cambria"/>
              </a:rPr>
              <a:t>Trastornos </a:t>
            </a:r>
            <a:r>
              <a:rPr lang="es-MX" b="0" i="1" u="none" strike="noStrike" baseline="0" dirty="0" smtClean="0">
                <a:solidFill>
                  <a:srgbClr val="808080"/>
                </a:solidFill>
                <a:latin typeface="Cambria"/>
              </a:rPr>
              <a:t>alimenticios </a:t>
            </a:r>
            <a:endParaRPr lang="es-MX" b="0" i="1" u="none" strike="noStrike" baseline="0" dirty="0" smtClean="0">
              <a:solidFill>
                <a:srgbClr val="808080"/>
              </a:solidFill>
              <a:latin typeface="Cambria"/>
            </a:endParaRPr>
          </a:p>
          <a:p>
            <a:pPr marR="0" lvl="0" rtl="0"/>
            <a:r>
              <a:rPr lang="es-MX" b="0" i="1" u="none" strike="noStrike" baseline="0" dirty="0" smtClean="0">
                <a:solidFill>
                  <a:srgbClr val="808080"/>
                </a:solidFill>
                <a:latin typeface="Cambria"/>
              </a:rPr>
              <a:t>Autolesiones </a:t>
            </a:r>
            <a:endParaRPr lang="es-MX" b="0" i="1" u="none" strike="noStrike" baseline="0" dirty="0" smtClean="0">
              <a:solidFill>
                <a:srgbClr val="808080"/>
              </a:solidFill>
              <a:latin typeface="Cambria"/>
            </a:endParaRPr>
          </a:p>
          <a:p>
            <a:pPr marR="0" lvl="1" rtl="0"/>
            <a:endParaRPr lang="es-MX" b="0" i="0" u="none" strike="noStrike" baseline="0" dirty="0" smtClean="0">
              <a:solidFill>
                <a:srgbClr val="000000"/>
              </a:solidFill>
              <a:latin typeface="Arial"/>
            </a:endParaRPr>
          </a:p>
        </p:txBody>
      </p:sp>
      <p:pic>
        <p:nvPicPr>
          <p:cNvPr id="7170" name="Picture 2" descr="Resultado de imagen para trastornos ment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23928" y="3429000"/>
            <a:ext cx="4536504" cy="22682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283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marR="0" rtl="0"/>
            <a:r>
              <a:rPr lang="es-MX" b="0" i="1" u="none" strike="noStrike" baseline="0" smtClean="0">
                <a:solidFill>
                  <a:prstClr val="black"/>
                </a:solidFill>
                <a:latin typeface="Times New Roman"/>
              </a:rPr>
              <a:t>Consecuencias de la baja autoestima en la Salud</a:t>
            </a:r>
          </a:p>
        </p:txBody>
      </p:sp>
      <p:sp>
        <p:nvSpPr>
          <p:cNvPr id="3" name="2 Marcador de texto"/>
          <p:cNvSpPr>
            <a:spLocks noGrp="1"/>
          </p:cNvSpPr>
          <p:nvPr>
            <p:ph type="body" idx="1"/>
          </p:nvPr>
        </p:nvSpPr>
        <p:spPr>
          <a:xfrm>
            <a:off x="395536" y="1966780"/>
            <a:ext cx="8229600" cy="4198524"/>
          </a:xfrm>
        </p:spPr>
        <p:txBody>
          <a:bodyPr>
            <a:normAutofit/>
          </a:bodyPr>
          <a:lstStyle/>
          <a:p>
            <a:pPr marR="0" lvl="0" rtl="0"/>
            <a:r>
              <a:rPr lang="es-MX" b="0" i="0" u="none" strike="noStrike" baseline="0" dirty="0" smtClean="0">
                <a:solidFill>
                  <a:srgbClr val="000000"/>
                </a:solidFill>
                <a:latin typeface="Arial"/>
              </a:rPr>
              <a:t>Muchas de estas consecuencias pueden llevar a situaciones lamentables como las enfermedades mentales, obtener alguna clase de trastornos o llegar a la autolesión, siendo la más grave la de cometer un suicidio</a:t>
            </a:r>
            <a:r>
              <a:rPr lang="es-MX" b="0" i="0" u="none" strike="noStrike" baseline="0" dirty="0" smtClean="0">
                <a:solidFill>
                  <a:srgbClr val="000000"/>
                </a:solidFill>
                <a:latin typeface="Arial"/>
              </a:rPr>
              <a:t>.</a:t>
            </a:r>
          </a:p>
          <a:p>
            <a:pPr marR="0" lvl="0" rtl="0"/>
            <a:endParaRPr lang="es-MX" b="0" i="0" u="none" strike="noStrike" baseline="0" dirty="0" smtClean="0">
              <a:solidFill>
                <a:srgbClr val="000000"/>
              </a:solidFill>
              <a:latin typeface="Arial"/>
            </a:endParaRPr>
          </a:p>
          <a:p>
            <a:pPr marR="0" lvl="0" rtl="0"/>
            <a:r>
              <a:rPr lang="es-MX" b="0" i="0" u="none" strike="noStrike" baseline="0" dirty="0" smtClean="0">
                <a:solidFill>
                  <a:srgbClr val="000000"/>
                </a:solidFill>
                <a:latin typeface="Arial"/>
              </a:rPr>
              <a:t>“Las causas para explicar esta problemática pueden ser biológicas psicológicas o sociales, pero también derivadas de enfermedades como depresión y trastornos por consumo de alcohol, el abuso de sustancias, violencia y sensaciones de pérdida.</a:t>
            </a:r>
          </a:p>
        </p:txBody>
      </p:sp>
    </p:spTree>
    <p:extLst>
      <p:ext uri="{BB962C8B-B14F-4D97-AF65-F5344CB8AC3E}">
        <p14:creationId xmlns:p14="http://schemas.microsoft.com/office/powerpoint/2010/main" val="1683882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marR="0" rtl="0"/>
            <a:r>
              <a:rPr lang="es-MX" b="0" i="1" u="none" strike="noStrike" baseline="0" dirty="0" smtClean="0">
                <a:solidFill>
                  <a:prstClr val="black"/>
                </a:solidFill>
                <a:latin typeface="Times New Roman"/>
              </a:rPr>
              <a:t>Consecuencias de la alta autoestima (autoestima excesiva)</a:t>
            </a:r>
          </a:p>
        </p:txBody>
      </p:sp>
      <p:sp>
        <p:nvSpPr>
          <p:cNvPr id="3" name="2 Marcador de texto"/>
          <p:cNvSpPr>
            <a:spLocks noGrp="1"/>
          </p:cNvSpPr>
          <p:nvPr>
            <p:ph type="body" idx="1"/>
          </p:nvPr>
        </p:nvSpPr>
        <p:spPr>
          <a:xfrm>
            <a:off x="467544" y="2132856"/>
            <a:ext cx="8229600" cy="4876800"/>
          </a:xfrm>
        </p:spPr>
        <p:txBody>
          <a:bodyPr/>
          <a:lstStyle/>
          <a:p>
            <a:pPr lvl="0"/>
            <a:r>
              <a:rPr lang="es-MX" dirty="0" smtClean="0">
                <a:solidFill>
                  <a:srgbClr val="000000"/>
                </a:solidFill>
              </a:rPr>
              <a:t>La </a:t>
            </a:r>
            <a:r>
              <a:rPr lang="es-MX" dirty="0">
                <a:solidFill>
                  <a:srgbClr val="000000"/>
                </a:solidFill>
              </a:rPr>
              <a:t>Autoestima es la percepción que tenemos de nosotros mismos, cómo nos vemos y qué sentimos de nuestra persona. Tener autoestima en negativo es malo, pero tener un exceso de ella también</a:t>
            </a:r>
            <a:r>
              <a:rPr lang="es-MX" dirty="0" smtClean="0">
                <a:solidFill>
                  <a:srgbClr val="000000"/>
                </a:solidFill>
              </a:rPr>
              <a:t>.</a:t>
            </a:r>
          </a:p>
          <a:p>
            <a:pPr lvl="0"/>
            <a:r>
              <a:rPr lang="es-MX" dirty="0">
                <a:solidFill>
                  <a:srgbClr val="000000"/>
                </a:solidFill>
              </a:rPr>
              <a:t>Exceso de confianza en sí </a:t>
            </a:r>
            <a:r>
              <a:rPr lang="es-MX" dirty="0" smtClean="0">
                <a:solidFill>
                  <a:srgbClr val="000000"/>
                </a:solidFill>
              </a:rPr>
              <a:t>mismo</a:t>
            </a:r>
          </a:p>
          <a:p>
            <a:pPr lvl="0"/>
            <a:r>
              <a:rPr lang="es-MX" dirty="0">
                <a:solidFill>
                  <a:srgbClr val="000000"/>
                </a:solidFill>
              </a:rPr>
              <a:t>Sentimiento de superioridad respecto al resto de personas</a:t>
            </a:r>
          </a:p>
          <a:p>
            <a:endParaRPr lang="es-MX" dirty="0"/>
          </a:p>
        </p:txBody>
      </p:sp>
    </p:spTree>
    <p:extLst>
      <p:ext uri="{BB962C8B-B14F-4D97-AF65-F5344CB8AC3E}">
        <p14:creationId xmlns:p14="http://schemas.microsoft.com/office/powerpoint/2010/main" val="3095807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marR="0" rtl="0"/>
            <a:r>
              <a:rPr lang="es-MX" b="0" i="1" u="none" strike="noStrike" baseline="0" smtClean="0">
                <a:solidFill>
                  <a:srgbClr val="000000"/>
                </a:solidFill>
                <a:latin typeface="Cambria"/>
              </a:rPr>
              <a:t>Cómo los IDOL influyen en sus fans el amor propio</a:t>
            </a:r>
            <a:endParaRPr lang="es-MX" b="0" i="1" u="none" strike="noStrike" baseline="0" smtClean="0">
              <a:solidFill>
                <a:srgbClr val="000000"/>
              </a:solidFill>
              <a:latin typeface="Times New Roman"/>
            </a:endParaRPr>
          </a:p>
        </p:txBody>
      </p:sp>
      <p:sp>
        <p:nvSpPr>
          <p:cNvPr id="3" name="2 Marcador de texto"/>
          <p:cNvSpPr>
            <a:spLocks noGrp="1"/>
          </p:cNvSpPr>
          <p:nvPr>
            <p:ph type="body" idx="1"/>
          </p:nvPr>
        </p:nvSpPr>
        <p:spPr>
          <a:xfrm>
            <a:off x="467544" y="1844824"/>
            <a:ext cx="8229600" cy="4876800"/>
          </a:xfrm>
        </p:spPr>
        <p:txBody>
          <a:bodyPr/>
          <a:lstStyle/>
          <a:p>
            <a:pPr marR="0" lvl="0" rtl="0"/>
            <a:r>
              <a:rPr lang="es-MX" b="0" i="0" u="none" strike="noStrike" baseline="0" dirty="0" smtClean="0">
                <a:latin typeface="Arial"/>
              </a:rPr>
              <a:t>Artistas también han tomado iniciativas para con su imagen, alentar a su público (que por lo general son entre adolescentes y jóvenes) a mejorar su autoestima, reducir el </a:t>
            </a:r>
            <a:r>
              <a:rPr lang="es-MX" b="0" i="0" u="none" strike="noStrike" baseline="0" dirty="0" err="1" smtClean="0">
                <a:latin typeface="Arial"/>
              </a:rPr>
              <a:t>bullying</a:t>
            </a:r>
            <a:r>
              <a:rPr lang="es-MX" b="0" i="0" u="none" strike="noStrike" baseline="0" dirty="0" smtClean="0">
                <a:latin typeface="Arial"/>
              </a:rPr>
              <a:t> con ciertas campañas, entre otras.</a:t>
            </a:r>
          </a:p>
        </p:txBody>
      </p:sp>
      <p:pic>
        <p:nvPicPr>
          <p:cNvPr id="8194" name="Picture 2" descr="Resultado de imagen para bts unicef love mysel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3645024"/>
            <a:ext cx="4608512" cy="27765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61123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marR="0" rtl="0"/>
            <a:r>
              <a:rPr lang="es-MX" b="1" i="0" u="none" strike="noStrike" baseline="0" dirty="0" err="1" smtClean="0">
                <a:solidFill>
                  <a:srgbClr val="7030A0"/>
                </a:solidFill>
                <a:latin typeface="Arial"/>
              </a:rPr>
              <a:t>Love</a:t>
            </a:r>
            <a:r>
              <a:rPr lang="es-MX" b="1" i="0" u="none" strike="noStrike" baseline="0" dirty="0" smtClean="0">
                <a:solidFill>
                  <a:srgbClr val="7030A0"/>
                </a:solidFill>
                <a:latin typeface="Arial"/>
              </a:rPr>
              <a:t> </a:t>
            </a:r>
            <a:r>
              <a:rPr lang="es-MX" b="1" i="0" u="none" strike="noStrike" baseline="0" dirty="0" err="1" smtClean="0">
                <a:solidFill>
                  <a:srgbClr val="7030A0"/>
                </a:solidFill>
                <a:latin typeface="Arial"/>
              </a:rPr>
              <a:t>Yourself</a:t>
            </a:r>
            <a:r>
              <a:rPr lang="es-MX" b="1" i="0" u="none" strike="noStrike" baseline="0" dirty="0" smtClean="0">
                <a:solidFill>
                  <a:srgbClr val="7030A0"/>
                </a:solidFill>
                <a:latin typeface="Arial"/>
              </a:rPr>
              <a:t> </a:t>
            </a:r>
          </a:p>
        </p:txBody>
      </p:sp>
      <p:sp>
        <p:nvSpPr>
          <p:cNvPr id="3" name="2 Marcador de texto"/>
          <p:cNvSpPr>
            <a:spLocks noGrp="1"/>
          </p:cNvSpPr>
          <p:nvPr>
            <p:ph type="body" idx="1"/>
          </p:nvPr>
        </p:nvSpPr>
        <p:spPr/>
        <p:txBody>
          <a:bodyPr>
            <a:normAutofit/>
          </a:bodyPr>
          <a:lstStyle/>
          <a:p>
            <a:pPr marR="0" lvl="0" rtl="0"/>
            <a:r>
              <a:rPr lang="es-MX" sz="1800" b="0" i="0" u="none" strike="noStrike" baseline="0" dirty="0" smtClean="0">
                <a:solidFill>
                  <a:srgbClr val="000000"/>
                </a:solidFill>
                <a:latin typeface="Arial"/>
              </a:rPr>
              <a:t>RETO</a:t>
            </a:r>
          </a:p>
          <a:p>
            <a:pPr marR="0" lvl="0" rtl="0"/>
            <a:r>
              <a:rPr lang="es-MX" sz="1800" b="0" i="0" u="none" strike="noStrike" baseline="0" dirty="0" smtClean="0">
                <a:solidFill>
                  <a:srgbClr val="000000"/>
                </a:solidFill>
                <a:latin typeface="Arial"/>
              </a:rPr>
              <a:t>Los niños y adolescentes tienen derecho a perseguir sus vidas en seguridad y felicidad y crecer con amor y cuidado. Sin embargo, algunos de ellos son víctima a diversos niveles de violencia. </a:t>
            </a:r>
          </a:p>
          <a:p>
            <a:pPr marR="0" lvl="1" rtl="0"/>
            <a:endParaRPr lang="es-MX" sz="1600" b="0" i="0" u="none" strike="noStrike" baseline="0" dirty="0" smtClean="0">
              <a:solidFill>
                <a:srgbClr val="000000"/>
              </a:solidFill>
              <a:latin typeface="Arial"/>
            </a:endParaRPr>
          </a:p>
          <a:p>
            <a:pPr marR="0" lvl="0" rtl="0"/>
            <a:r>
              <a:rPr lang="es-MX" sz="1800" b="0" i="0" u="none" strike="noStrike" baseline="0" dirty="0" smtClean="0">
                <a:solidFill>
                  <a:srgbClr val="000000"/>
                </a:solidFill>
                <a:latin typeface="Arial"/>
              </a:rPr>
              <a:t>SOLUCIÓN</a:t>
            </a:r>
          </a:p>
          <a:p>
            <a:pPr marR="0" lvl="0" rtl="0"/>
            <a:r>
              <a:rPr lang="es-MX" sz="1800" b="0" i="0" u="none" strike="noStrike" baseline="0" dirty="0" smtClean="0">
                <a:solidFill>
                  <a:srgbClr val="000000"/>
                </a:solidFill>
                <a:latin typeface="Arial"/>
              </a:rPr>
              <a:t>Queremos ayudar a los niños y adolescentes expuestos a la violencia. Con nuestro amor y cuidado, este mundo puede convertirse en un lugar mejor donde la gente pueda soñar con el mañana. </a:t>
            </a:r>
            <a:r>
              <a:rPr lang="es-MX" dirty="0" smtClean="0"/>
              <a:t> </a:t>
            </a:r>
            <a:endParaRPr lang="es-MX" b="0" i="0" u="none" strike="noStrike" baseline="0" dirty="0" smtClean="0">
              <a:solidFill>
                <a:srgbClr val="000000"/>
              </a:solidFill>
              <a:latin typeface="Arial"/>
            </a:endParaRPr>
          </a:p>
          <a:p>
            <a:pPr marR="0" lvl="1" rtl="0"/>
            <a:endParaRPr lang="es-MX" b="0" i="0" u="none" strike="noStrike" baseline="0" dirty="0" smtClean="0">
              <a:solidFill>
                <a:srgbClr val="000000"/>
              </a:solidFill>
              <a:latin typeface="Arial"/>
            </a:endParaRPr>
          </a:p>
          <a:p>
            <a:pPr marR="0" lvl="1" rtl="0"/>
            <a:endParaRPr lang="es-MX" b="0" i="0" u="none" strike="noStrike" baseline="0" dirty="0" smtClean="0">
              <a:solidFill>
                <a:srgbClr val="000000"/>
              </a:solidFill>
              <a:latin typeface="Arial"/>
            </a:endParaRPr>
          </a:p>
          <a:p>
            <a:pPr marR="0" lvl="0" rtl="0"/>
            <a:endParaRPr lang="es-MX" b="0" i="0" u="none" strike="noStrike" baseline="0" dirty="0" smtClean="0">
              <a:solidFill>
                <a:srgbClr val="000000"/>
              </a:solidFill>
              <a:latin typeface="Times New Roman"/>
            </a:endParaRPr>
          </a:p>
        </p:txBody>
      </p:sp>
      <p:pic>
        <p:nvPicPr>
          <p:cNvPr id="9218" name="Picture 2" descr="Resultado de imagen para bts love yoursel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4576142"/>
            <a:ext cx="2016224" cy="2016224"/>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Resultado de imagen para bts love yoursel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9389" y="4576141"/>
            <a:ext cx="2016224" cy="2016225"/>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Resultado de imagen para bts love yourself tea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88579" y="4576142"/>
            <a:ext cx="2016224" cy="2016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65817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lvl="0"/>
            <a:r>
              <a:rPr lang="es-MX" dirty="0" smtClean="0">
                <a:solidFill>
                  <a:srgbClr val="000000"/>
                </a:solidFill>
                <a:latin typeface="Cambria"/>
              </a:rPr>
              <a:t>Conclusión</a:t>
            </a:r>
            <a:endParaRPr lang="es-MX" dirty="0"/>
          </a:p>
        </p:txBody>
      </p:sp>
      <p:sp>
        <p:nvSpPr>
          <p:cNvPr id="3" name="2 Marcador de texto"/>
          <p:cNvSpPr>
            <a:spLocks noGrp="1"/>
          </p:cNvSpPr>
          <p:nvPr>
            <p:ph type="body" idx="1"/>
          </p:nvPr>
        </p:nvSpPr>
        <p:spPr/>
        <p:txBody>
          <a:bodyPr/>
          <a:lstStyle/>
          <a:p>
            <a:pPr lvl="1"/>
            <a:r>
              <a:rPr lang="es-MX" dirty="0" smtClean="0">
                <a:solidFill>
                  <a:srgbClr val="000000"/>
                </a:solidFill>
              </a:rPr>
              <a:t>Hay </a:t>
            </a:r>
            <a:r>
              <a:rPr lang="es-MX" dirty="0">
                <a:solidFill>
                  <a:srgbClr val="000000"/>
                </a:solidFill>
              </a:rPr>
              <a:t>que tener presente temas de interés como este ya que se trata de algo con lo que vivimos día a día, aprender que hay que ir a terapia y consultar esto, incluso cuando se tiene una autoestima alta positiva, pues nadie está exento de no caer en inseguridades en alguna </a:t>
            </a:r>
            <a:r>
              <a:rPr lang="es-MX" dirty="0" smtClean="0">
                <a:solidFill>
                  <a:srgbClr val="000000"/>
                </a:solidFill>
              </a:rPr>
              <a:t>ocasión</a:t>
            </a:r>
            <a:r>
              <a:rPr lang="es-MX" dirty="0">
                <a:solidFill>
                  <a:srgbClr val="000000"/>
                </a:solidFill>
              </a:rPr>
              <a:t>.</a:t>
            </a:r>
            <a:endParaRPr lang="es-MX" dirty="0"/>
          </a:p>
        </p:txBody>
      </p:sp>
      <p:pic>
        <p:nvPicPr>
          <p:cNvPr id="10242" name="Picture 2" descr="Resultado de imagen para love 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3688" y="3573016"/>
            <a:ext cx="5888248" cy="2448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92912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dad">
  <a:themeElements>
    <a:clrScheme name="Claridad">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Clásico de Offic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dad">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65</TotalTime>
  <Words>720</Words>
  <Application>Microsoft Office PowerPoint</Application>
  <PresentationFormat>Presentación en pantalla (4:3)</PresentationFormat>
  <Paragraphs>56</Paragraphs>
  <Slides>14</Slides>
  <Notes>0</Notes>
  <HiddenSlides>0</HiddenSlides>
  <MMClips>0</MMClips>
  <ScaleCrop>false</ScaleCrop>
  <HeadingPairs>
    <vt:vector size="4" baseType="variant">
      <vt:variant>
        <vt:lpstr>Tema</vt:lpstr>
      </vt:variant>
      <vt:variant>
        <vt:i4>1</vt:i4>
      </vt:variant>
      <vt:variant>
        <vt:lpstr>Títulos de diapositiva</vt:lpstr>
      </vt:variant>
      <vt:variant>
        <vt:i4>14</vt:i4>
      </vt:variant>
    </vt:vector>
  </HeadingPairs>
  <TitlesOfParts>
    <vt:vector size="15" baseType="lpstr">
      <vt:lpstr>Claridad</vt:lpstr>
      <vt:lpstr>AUTOESTIMA</vt:lpstr>
      <vt:lpstr>Introducción.</vt:lpstr>
      <vt:lpstr>Introducción.</vt:lpstr>
      <vt:lpstr>Introducción.</vt:lpstr>
      <vt:lpstr>Autoestima alta y baja. </vt:lpstr>
      <vt:lpstr>Características de la autoestima baja.</vt:lpstr>
      <vt:lpstr>Características de la autoestima alta </vt:lpstr>
      <vt:lpstr>La autoestima alta positiva puede ser muy beneficiosa para el sujeto, pero también se debe ser consiente de una autoestima alta exagerada, tener una perspectiva de sí mismo demasiado buena puede llegar a convertirse más en rasgos narcisistas</vt:lpstr>
      <vt:lpstr>Consecuencias de la baja autoestima en la Salud</vt:lpstr>
      <vt:lpstr>Consecuencias de la baja autoestima en la Salud</vt:lpstr>
      <vt:lpstr>Consecuencias de la alta autoestima (autoestima excesiva)</vt:lpstr>
      <vt:lpstr>Cómo los IDOL influyen en sus fans el amor propio</vt:lpstr>
      <vt:lpstr>Love Yourself </vt:lpstr>
      <vt:lpstr>Conclusión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AUTOESTIMA</dc:title>
  <dc:creator>Michelle</dc:creator>
  <cp:lastModifiedBy>Michelle</cp:lastModifiedBy>
  <cp:revision>5</cp:revision>
  <dcterms:created xsi:type="dcterms:W3CDTF">2019-09-24T04:06:31Z</dcterms:created>
  <dcterms:modified xsi:type="dcterms:W3CDTF">2019-09-24T05:12:11Z</dcterms:modified>
</cp:coreProperties>
</file>